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omfortaa Light"/>
      <p:regular r:id="rId21"/>
      <p:bold r:id="rId22"/>
    </p:embeddedFont>
    <p:embeddedFont>
      <p:font typeface="Comfortaa"/>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ComfortaaLight-bold.fntdata"/><Relationship Id="rId10" Type="http://schemas.openxmlformats.org/officeDocument/2006/relationships/slide" Target="slides/slide5.xml"/><Relationship Id="rId21" Type="http://schemas.openxmlformats.org/officeDocument/2006/relationships/font" Target="fonts/ComfortaaLight-regular.fntdata"/><Relationship Id="rId13" Type="http://schemas.openxmlformats.org/officeDocument/2006/relationships/slide" Target="slides/slide8.xml"/><Relationship Id="rId24" Type="http://schemas.openxmlformats.org/officeDocument/2006/relationships/font" Target="fonts/Comfortaa-bold.fntdata"/><Relationship Id="rId12" Type="http://schemas.openxmlformats.org/officeDocument/2006/relationships/slide" Target="slides/slide7.xml"/><Relationship Id="rId23"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5a74f0f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5a74f0f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5d95fed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5d95fed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we have a broader focus on plastics handed over. we manage online accounts for users, provide rewards and hope to work with external parties such as restaurants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5d95fed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5d95fed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Its a virtual, non-degrading system, makes users feel fulfilled, and it creates an unstoppable movement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5d95fed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5d95fed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journey so far includes brainstorming ideas to come up with best solutions, contacting organisations, councils and individuals for feedback and </a:t>
            </a:r>
            <a:r>
              <a:rPr lang="en"/>
              <a:t>criticism</a:t>
            </a:r>
            <a:r>
              <a:rPr lang="en"/>
              <a:t>, etc. as you can see in the slide itself.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5d95fed0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5d95fed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is to build the machines that value the plastic waste</a:t>
            </a:r>
            <a:endParaRPr/>
          </a:p>
          <a:p>
            <a:pPr indent="0" lvl="0" marL="0" rtl="0" algn="l">
              <a:spcBef>
                <a:spcPts val="0"/>
              </a:spcBef>
              <a:spcAft>
                <a:spcPts val="0"/>
              </a:spcAft>
              <a:buNone/>
            </a:pPr>
            <a:r>
              <a:rPr lang="en"/>
              <a:t>Partner up with organisations to develop reward systems, recycling plans, etc.</a:t>
            </a:r>
            <a:endParaRPr/>
          </a:p>
          <a:p>
            <a:pPr indent="0" lvl="0" marL="0" rtl="0" algn="l">
              <a:spcBef>
                <a:spcPts val="0"/>
              </a:spcBef>
              <a:spcAft>
                <a:spcPts val="0"/>
              </a:spcAft>
              <a:buNone/>
            </a:pPr>
            <a:r>
              <a:rPr lang="en"/>
              <a:t>We also plan to further develop this concept for a </a:t>
            </a:r>
            <a:r>
              <a:rPr lang="en"/>
              <a:t>guaranteed</a:t>
            </a:r>
            <a:r>
              <a:rPr lang="en"/>
              <a:t> success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b3da7b26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b3da7b26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5d95fed0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5d95fed0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5a74f0f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5a74f0f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 Team Turtles or Team 15 and we warmly welcome you to our pitch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5d95fea1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5d95fea1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consists of Brie (who unfortunately would not be joining us today), Fadal, Ragib and Sara.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5d95fea1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5d95fea1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From the UNSDGs, we aim for Goal 14: Life Below Water</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Target 14.1 - Significantly reduce plastic debris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Our target market are the young adults and teenagers</a:t>
            </a:r>
            <a:endParaRPr sz="1300">
              <a:solidFill>
                <a:schemeClr val="dk1"/>
              </a:solidFill>
            </a:endParaRPr>
          </a:p>
          <a:p>
            <a:pPr indent="0" lvl="0" marL="0" rtl="0" algn="l">
              <a:lnSpc>
                <a:spcPct val="115000"/>
              </a:lnSpc>
              <a:spcBef>
                <a:spcPts val="0"/>
              </a:spcBef>
              <a:spcAft>
                <a:spcPts val="0"/>
              </a:spcAft>
              <a:buClr>
                <a:schemeClr val="lt1"/>
              </a:buClr>
              <a:buSzPts val="1100"/>
              <a:buFont typeface="Arial"/>
              <a:buNone/>
            </a:pPr>
            <a:r>
              <a:rPr lang="en" sz="1300">
                <a:solidFill>
                  <a:schemeClr val="lt1"/>
                </a:solidFill>
              </a:rPr>
              <a:t>target market</a:t>
            </a:r>
            <a:endParaRPr sz="1300">
              <a:solidFill>
                <a:schemeClr val="dk1"/>
              </a:solidFill>
            </a:endParaRPr>
          </a:p>
          <a:p>
            <a:pPr indent="0" lvl="0" marL="0" rtl="0" algn="l">
              <a:lnSpc>
                <a:spcPct val="115000"/>
              </a:lnSpc>
              <a:spcBef>
                <a:spcPts val="0"/>
              </a:spcBef>
              <a:spcAft>
                <a:spcPts val="0"/>
              </a:spcAft>
              <a:buClr>
                <a:schemeClr val="lt1"/>
              </a:buClr>
              <a:buSzPts val="1100"/>
              <a:buFont typeface="Arial"/>
              <a:buNone/>
            </a:pPr>
            <a:r>
              <a:rPr lang="en" sz="1300">
                <a:solidFill>
                  <a:schemeClr val="lt1"/>
                </a:solidFill>
              </a:rPr>
              <a:t>So Our target market is</a:t>
            </a:r>
            <a:endParaRPr sz="1300">
              <a:solidFill>
                <a:schemeClr val="dk1"/>
              </a:solidFill>
            </a:endParaRPr>
          </a:p>
          <a:p>
            <a:pPr indent="0" lvl="0" marL="0" rtl="0" algn="l">
              <a:lnSpc>
                <a:spcPct val="115000"/>
              </a:lnSpc>
              <a:spcBef>
                <a:spcPts val="0"/>
              </a:spcBef>
              <a:spcAft>
                <a:spcPts val="0"/>
              </a:spcAft>
              <a:buClr>
                <a:schemeClr val="lt1"/>
              </a:buClr>
              <a:buSzPts val="1100"/>
              <a:buFont typeface="Arial"/>
              <a:buNone/>
            </a:pPr>
            <a:r>
              <a:rPr lang="en" sz="1300">
                <a:solidFill>
                  <a:schemeClr val="lt1"/>
                </a:solidFill>
              </a:rPr>
              <a:t>So Our target market is</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5d95fea1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5d95fea1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Ocean plastics affect marine wildlife and thus the entire food chain.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It contributes to environmental problems like climate change</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5d95fea1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5d95fea1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root causes are: </a:t>
            </a:r>
            <a:endParaRPr/>
          </a:p>
          <a:p>
            <a:pPr indent="0" lvl="0" marL="0" rtl="0" algn="l">
              <a:spcBef>
                <a:spcPts val="0"/>
              </a:spcBef>
              <a:spcAft>
                <a:spcPts val="0"/>
              </a:spcAft>
              <a:buNone/>
            </a:pPr>
            <a:r>
              <a:rPr lang="en"/>
              <a:t>plastics cant be fully recycled and reused, </a:t>
            </a:r>
            <a:endParaRPr/>
          </a:p>
          <a:p>
            <a:pPr indent="0" lvl="0" marL="0" rtl="0" algn="l">
              <a:spcBef>
                <a:spcPts val="0"/>
              </a:spcBef>
              <a:spcAft>
                <a:spcPts val="0"/>
              </a:spcAft>
              <a:buNone/>
            </a:pPr>
            <a:r>
              <a:rPr lang="en"/>
              <a:t>Its Hard to stop small plastics entering waters</a:t>
            </a:r>
            <a:endParaRPr/>
          </a:p>
          <a:p>
            <a:pPr indent="0" lvl="0" marL="0" rtl="0" algn="l">
              <a:spcBef>
                <a:spcPts val="0"/>
              </a:spcBef>
              <a:spcAft>
                <a:spcPts val="0"/>
              </a:spcAft>
              <a:buNone/>
            </a:pPr>
            <a:r>
              <a:rPr lang="en"/>
              <a:t>Also, People want benefits and convenience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5d95fea1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5d95fea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counter the problem, we introduce you to plascoin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5d95fea1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5d95fea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digital currency, which is gained by handing over plastic waste to drop off points and tellers in exchange for the digital currencies which can be used for day to day purchases.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5d95fed0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5d95fed0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competitions are NSW's Return and earn and V</a:t>
            </a:r>
            <a:r>
              <a:rPr lang="en"/>
              <a:t>ictoria's</a:t>
            </a:r>
            <a:r>
              <a:rPr lang="en"/>
              <a:t> container deposit scheme but what makes us stand out 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hyperlink" Target="https://www.environment.gov.au/system/files/pages/5a160ae2-d3a9-480e-9344-4eac42ef9001/files/national-waste-report-2020.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12.jp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15.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Comfortaa"/>
                <a:ea typeface="Comfortaa"/>
                <a:cs typeface="Comfortaa"/>
                <a:sym typeface="Comfortaa"/>
              </a:rPr>
              <a:t>WELCOME</a:t>
            </a:r>
            <a:endParaRPr>
              <a:latin typeface="Comfortaa"/>
              <a:ea typeface="Comfortaa"/>
              <a:cs typeface="Comfortaa"/>
              <a:sym typeface="Comforta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fortaa Light"/>
                <a:ea typeface="Comfortaa Light"/>
                <a:cs typeface="Comfortaa Light"/>
                <a:sym typeface="Comfortaa Light"/>
              </a:rPr>
              <a:t>Team 15 Pitch</a:t>
            </a:r>
            <a:endParaRPr>
              <a:latin typeface="Comfortaa Light"/>
              <a:ea typeface="Comfortaa Light"/>
              <a:cs typeface="Comfortaa Light"/>
              <a:sym typeface="Comfortaa Light"/>
            </a:endParaRPr>
          </a:p>
        </p:txBody>
      </p:sp>
      <p:pic>
        <p:nvPicPr>
          <p:cNvPr id="56" name="Google Shape;56;p13"/>
          <p:cNvPicPr preferRelativeResize="0"/>
          <p:nvPr/>
        </p:nvPicPr>
        <p:blipFill>
          <a:blip r:embed="rId3">
            <a:alphaModFix/>
          </a:blip>
          <a:stretch>
            <a:fillRect/>
          </a:stretch>
        </p:blipFill>
        <p:spPr>
          <a:xfrm>
            <a:off x="6387251" y="373325"/>
            <a:ext cx="4322350" cy="42526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3| Solution</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7.2</a:t>
            </a:r>
            <a:r>
              <a:rPr lang="en" sz="1166">
                <a:latin typeface="Comfortaa"/>
                <a:ea typeface="Comfortaa"/>
                <a:cs typeface="Comfortaa"/>
                <a:sym typeface="Comfortaa"/>
              </a:rPr>
              <a:t> | How we stand out</a:t>
            </a:r>
            <a:endParaRPr sz="1166">
              <a:latin typeface="Comfortaa"/>
              <a:ea typeface="Comfortaa"/>
              <a:cs typeface="Comfortaa"/>
              <a:sym typeface="Comfortaa"/>
            </a:endParaRPr>
          </a:p>
        </p:txBody>
      </p:sp>
      <p:sp>
        <p:nvSpPr>
          <p:cNvPr id="136" name="Google Shape;136;p22"/>
          <p:cNvSpPr txBox="1"/>
          <p:nvPr/>
        </p:nvSpPr>
        <p:spPr>
          <a:xfrm>
            <a:off x="913475" y="1644250"/>
            <a:ext cx="29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omfortaa"/>
              <a:ea typeface="Comfortaa"/>
              <a:cs typeface="Comfortaa"/>
              <a:sym typeface="Comfortaa"/>
            </a:endParaRPr>
          </a:p>
        </p:txBody>
      </p:sp>
      <p:sp>
        <p:nvSpPr>
          <p:cNvPr id="137" name="Google Shape;137;p22"/>
          <p:cNvSpPr txBox="1"/>
          <p:nvPr/>
        </p:nvSpPr>
        <p:spPr>
          <a:xfrm>
            <a:off x="702425" y="1309650"/>
            <a:ext cx="73818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omfortaa"/>
              <a:buChar char="●"/>
            </a:pPr>
            <a:r>
              <a:rPr lang="en" sz="1500">
                <a:solidFill>
                  <a:srgbClr val="00FF00"/>
                </a:solidFill>
                <a:latin typeface="Comfortaa"/>
                <a:ea typeface="Comfortaa"/>
                <a:cs typeface="Comfortaa"/>
                <a:sym typeface="Comfortaa"/>
              </a:rPr>
              <a:t>BREAKING LIMITATIONS</a:t>
            </a:r>
            <a:r>
              <a:rPr lang="en" sz="1500">
                <a:solidFill>
                  <a:schemeClr val="dk1"/>
                </a:solidFill>
                <a:latin typeface="Comfortaa"/>
                <a:ea typeface="Comfortaa"/>
                <a:cs typeface="Comfortaa"/>
                <a:sym typeface="Comfortaa"/>
              </a:rPr>
              <a:t> - Focus on plastic considered as “Non-</a:t>
            </a:r>
            <a:r>
              <a:rPr lang="en" sz="1500">
                <a:solidFill>
                  <a:schemeClr val="dk1"/>
                </a:solidFill>
                <a:latin typeface="Comfortaa"/>
                <a:ea typeface="Comfortaa"/>
                <a:cs typeface="Comfortaa"/>
                <a:sym typeface="Comfortaa"/>
              </a:rPr>
              <a:t>recyclable</a:t>
            </a:r>
            <a:r>
              <a:rPr lang="en" sz="1500">
                <a:solidFill>
                  <a:schemeClr val="dk1"/>
                </a:solidFill>
                <a:latin typeface="Comfortaa"/>
                <a:ea typeface="Comfortaa"/>
                <a:cs typeface="Comfortaa"/>
                <a:sym typeface="Comfortaa"/>
              </a:rPr>
              <a:t>” in addition to </a:t>
            </a:r>
            <a:r>
              <a:rPr lang="en" sz="1500">
                <a:solidFill>
                  <a:schemeClr val="dk1"/>
                </a:solidFill>
                <a:latin typeface="Comfortaa"/>
                <a:ea typeface="Comfortaa"/>
                <a:cs typeface="Comfortaa"/>
                <a:sym typeface="Comfortaa"/>
              </a:rPr>
              <a:t>recyclable</a:t>
            </a:r>
            <a:r>
              <a:rPr lang="en" sz="1500">
                <a:solidFill>
                  <a:schemeClr val="dk1"/>
                </a:solidFill>
                <a:latin typeface="Comfortaa"/>
                <a:ea typeface="Comfortaa"/>
                <a:cs typeface="Comfortaa"/>
                <a:sym typeface="Comfortaa"/>
              </a:rPr>
              <a:t> plastic.</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accent5"/>
                </a:solidFill>
                <a:latin typeface="Comfortaa"/>
                <a:ea typeface="Comfortaa"/>
                <a:cs typeface="Comfortaa"/>
                <a:sym typeface="Comfortaa"/>
              </a:rPr>
              <a:t>PLASCOIN ACCOUNT BALANCES</a:t>
            </a:r>
            <a:r>
              <a:rPr lang="en" sz="1500">
                <a:solidFill>
                  <a:schemeClr val="dk1"/>
                </a:solidFill>
                <a:latin typeface="Comfortaa"/>
                <a:ea typeface="Comfortaa"/>
                <a:cs typeface="Comfortaa"/>
                <a:sym typeface="Comfortaa"/>
              </a:rPr>
              <a:t> - Individuals can maintain online account to keep track of their Plascoin balance</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rgbClr val="00FF00"/>
                </a:solidFill>
                <a:latin typeface="Comfortaa"/>
                <a:ea typeface="Comfortaa"/>
                <a:cs typeface="Comfortaa"/>
                <a:sym typeface="Comfortaa"/>
              </a:rPr>
              <a:t>REWARDS</a:t>
            </a:r>
            <a:r>
              <a:rPr lang="en" sz="1500">
                <a:solidFill>
                  <a:schemeClr val="dk1"/>
                </a:solidFill>
                <a:latin typeface="Comfortaa"/>
                <a:ea typeface="Comfortaa"/>
                <a:cs typeface="Comfortaa"/>
                <a:sym typeface="Comfortaa"/>
              </a:rPr>
              <a:t> - A system to encourage individuals to help reach our goals</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accent5"/>
                </a:solidFill>
                <a:latin typeface="Comfortaa"/>
                <a:ea typeface="Comfortaa"/>
                <a:cs typeface="Comfortaa"/>
                <a:sym typeface="Comfortaa"/>
              </a:rPr>
              <a:t>EXTERNAL SUPPORT</a:t>
            </a:r>
            <a:r>
              <a:rPr lang="en" sz="1500">
                <a:solidFill>
                  <a:schemeClr val="dk1"/>
                </a:solidFill>
                <a:latin typeface="Comfortaa"/>
                <a:ea typeface="Comfortaa"/>
                <a:cs typeface="Comfortaa"/>
                <a:sym typeface="Comfortaa"/>
              </a:rPr>
              <a:t> - Working with local supermarkets/organisations to connect everyone to the cause</a:t>
            </a:r>
            <a:endParaRPr sz="1500">
              <a:solidFill>
                <a:schemeClr val="dk1"/>
              </a:solidFill>
              <a:latin typeface="Comfortaa"/>
              <a:ea typeface="Comfortaa"/>
              <a:cs typeface="Comfortaa"/>
              <a:sym typeface="Comfortaa"/>
            </a:endParaRPr>
          </a:p>
        </p:txBody>
      </p:sp>
      <p:sp>
        <p:nvSpPr>
          <p:cNvPr id="138" name="Google Shape;138;p22"/>
          <p:cNvSpPr txBox="1"/>
          <p:nvPr/>
        </p:nvSpPr>
        <p:spPr>
          <a:xfrm>
            <a:off x="1022850" y="4103725"/>
            <a:ext cx="709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Comfortaa"/>
                <a:ea typeface="Comfortaa"/>
                <a:cs typeface="Comfortaa"/>
                <a:sym typeface="Comfortaa"/>
              </a:rPr>
              <a:t>FUN FACT: Plascoin could also potentially aim to contribute to other SDGs such as, zero hunger, no poverty, life on land, etc</a:t>
            </a:r>
            <a:endParaRPr>
              <a:solidFill>
                <a:srgbClr val="00FF00"/>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ppt_w</p:attrName>
                                        </p:attrNameLst>
                                      </p:cBhvr>
                                      <p:tavLst>
                                        <p:tav fmla="" tm="0">
                                          <p:val>
                                            <p:strVal val="0"/>
                                          </p:val>
                                        </p:tav>
                                        <p:tav fmla="" tm="100000">
                                          <p:val>
                                            <p:strVal val="#ppt_w"/>
                                          </p:val>
                                        </p:tav>
                                      </p:tavLst>
                                    </p:anim>
                                    <p:anim calcmode="lin" valueType="num">
                                      <p:cBhvr additive="base">
                                        <p:cTn dur="1000"/>
                                        <p:tgtEl>
                                          <p:spTgt spid="13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3| Solution</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8</a:t>
            </a:r>
            <a:r>
              <a:rPr lang="en" sz="1166">
                <a:latin typeface="Comfortaa"/>
                <a:ea typeface="Comfortaa"/>
                <a:cs typeface="Comfortaa"/>
                <a:sym typeface="Comfortaa"/>
              </a:rPr>
              <a:t> | How is Plascoin sustainable?</a:t>
            </a:r>
            <a:endParaRPr sz="1166">
              <a:latin typeface="Comfortaa"/>
              <a:ea typeface="Comfortaa"/>
              <a:cs typeface="Comfortaa"/>
              <a:sym typeface="Comfortaa"/>
            </a:endParaRPr>
          </a:p>
        </p:txBody>
      </p:sp>
      <p:sp>
        <p:nvSpPr>
          <p:cNvPr id="144" name="Google Shape;144;p23"/>
          <p:cNvSpPr txBox="1"/>
          <p:nvPr/>
        </p:nvSpPr>
        <p:spPr>
          <a:xfrm>
            <a:off x="842475" y="1723200"/>
            <a:ext cx="7693500" cy="1697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omfortaa"/>
              <a:buChar char="●"/>
            </a:pPr>
            <a:r>
              <a:rPr lang="en" sz="1500">
                <a:solidFill>
                  <a:srgbClr val="00FF00"/>
                </a:solidFill>
                <a:latin typeface="Comfortaa"/>
                <a:ea typeface="Comfortaa"/>
                <a:cs typeface="Comfortaa"/>
                <a:sym typeface="Comfortaa"/>
              </a:rPr>
              <a:t>Virtual reward system</a:t>
            </a:r>
            <a:r>
              <a:rPr lang="en" sz="1500">
                <a:solidFill>
                  <a:schemeClr val="dk1"/>
                </a:solidFill>
                <a:latin typeface="Comfortaa"/>
                <a:ea typeface="Comfortaa"/>
                <a:cs typeface="Comfortaa"/>
                <a:sym typeface="Comfortaa"/>
              </a:rPr>
              <a:t>, no physical item to manufacture</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Earning credits are a </a:t>
            </a:r>
            <a:r>
              <a:rPr lang="en" sz="1500">
                <a:solidFill>
                  <a:schemeClr val="accent5"/>
                </a:solidFill>
                <a:latin typeface="Comfortaa"/>
                <a:ea typeface="Comfortaa"/>
                <a:cs typeface="Comfortaa"/>
                <a:sym typeface="Comfortaa"/>
              </a:rPr>
              <a:t>symbol of achievement</a:t>
            </a:r>
            <a:r>
              <a:rPr lang="en" sz="1500">
                <a:solidFill>
                  <a:srgbClr val="FFFF00"/>
                </a:solidFill>
                <a:latin typeface="Comfortaa"/>
                <a:ea typeface="Comfortaa"/>
                <a:cs typeface="Comfortaa"/>
                <a:sym typeface="Comfortaa"/>
              </a:rPr>
              <a:t> </a:t>
            </a:r>
            <a:endParaRPr sz="1500">
              <a:solidFill>
                <a:schemeClr val="dk1"/>
              </a:solidFill>
              <a:latin typeface="Comfortaa"/>
              <a:ea typeface="Comfortaa"/>
              <a:cs typeface="Comfortaa"/>
              <a:sym typeface="Comfortaa"/>
            </a:endParaRPr>
          </a:p>
          <a:p>
            <a:pPr indent="0" lvl="0" marL="914400" rtl="0" algn="l">
              <a:lnSpc>
                <a:spcPct val="115000"/>
              </a:lnSpc>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Advanced by Waves of </a:t>
            </a:r>
            <a:r>
              <a:rPr lang="en" sz="1500">
                <a:solidFill>
                  <a:srgbClr val="00FF00"/>
                </a:solidFill>
                <a:highlight>
                  <a:schemeClr val="lt1"/>
                </a:highlight>
                <a:latin typeface="Comfortaa"/>
                <a:ea typeface="Comfortaa"/>
                <a:cs typeface="Comfortaa"/>
                <a:sym typeface="Comfortaa"/>
              </a:rPr>
              <a:t>Plastic Clean-up Heroes</a:t>
            </a:r>
            <a:r>
              <a:rPr lang="en" sz="1500">
                <a:solidFill>
                  <a:srgbClr val="00FFFF"/>
                </a:solidFill>
                <a:highlight>
                  <a:schemeClr val="lt1"/>
                </a:highlight>
                <a:latin typeface="Comfortaa"/>
                <a:ea typeface="Comfortaa"/>
                <a:cs typeface="Comfortaa"/>
                <a:sym typeface="Comfortaa"/>
              </a:rPr>
              <a:t> </a:t>
            </a:r>
            <a:r>
              <a:rPr lang="en" sz="1500">
                <a:solidFill>
                  <a:schemeClr val="dk1"/>
                </a:solidFill>
                <a:latin typeface="Comfortaa"/>
                <a:ea typeface="Comfortaa"/>
                <a:cs typeface="Comfortaa"/>
                <a:sym typeface="Comfortaa"/>
              </a:rPr>
              <a:t>who can’t be stopped!</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4</a:t>
            </a:r>
            <a:r>
              <a:rPr b="1" lang="en" sz="1761">
                <a:latin typeface="Comfortaa"/>
                <a:ea typeface="Comfortaa"/>
                <a:cs typeface="Comfortaa"/>
                <a:sym typeface="Comfortaa"/>
              </a:rPr>
              <a:t>| Progress</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9</a:t>
            </a:r>
            <a:r>
              <a:rPr lang="en" sz="1166">
                <a:latin typeface="Comfortaa"/>
                <a:ea typeface="Comfortaa"/>
                <a:cs typeface="Comfortaa"/>
                <a:sym typeface="Comfortaa"/>
              </a:rPr>
              <a:t> | Our Journey so far</a:t>
            </a:r>
            <a:endParaRPr sz="1166">
              <a:latin typeface="Comfortaa"/>
              <a:ea typeface="Comfortaa"/>
              <a:cs typeface="Comfortaa"/>
              <a:sym typeface="Comfortaa"/>
            </a:endParaRPr>
          </a:p>
        </p:txBody>
      </p:sp>
      <p:sp>
        <p:nvSpPr>
          <p:cNvPr id="150" name="Google Shape;150;p24"/>
          <p:cNvSpPr txBox="1"/>
          <p:nvPr/>
        </p:nvSpPr>
        <p:spPr>
          <a:xfrm>
            <a:off x="240550" y="1017725"/>
            <a:ext cx="55872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Brainstorming ideas</a:t>
            </a:r>
            <a:endParaRPr sz="13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300">
              <a:solidFill>
                <a:schemeClr val="dk1"/>
              </a:solidFill>
              <a:latin typeface="Comfortaa"/>
              <a:ea typeface="Comfortaa"/>
              <a:cs typeface="Comfortaa"/>
              <a:sym typeface="Comfortaa"/>
            </a:endParaRPr>
          </a:p>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Agreeing upon best solution</a:t>
            </a:r>
            <a:endParaRPr sz="13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300">
              <a:solidFill>
                <a:schemeClr val="dk1"/>
              </a:solidFill>
              <a:latin typeface="Comfortaa"/>
              <a:ea typeface="Comfortaa"/>
              <a:cs typeface="Comfortaa"/>
              <a:sym typeface="Comfortaa"/>
            </a:endParaRPr>
          </a:p>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Contact with some organizations and Victoria Council</a:t>
            </a:r>
            <a:endParaRPr sz="13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300">
              <a:solidFill>
                <a:schemeClr val="dk1"/>
              </a:solidFill>
              <a:latin typeface="Comfortaa"/>
              <a:ea typeface="Comfortaa"/>
              <a:cs typeface="Comfortaa"/>
              <a:sym typeface="Comfortaa"/>
            </a:endParaRPr>
          </a:p>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Thinking up a way to bring forward movement</a:t>
            </a:r>
            <a:endParaRPr sz="13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300">
              <a:solidFill>
                <a:schemeClr val="dk1"/>
              </a:solidFill>
              <a:latin typeface="Comfortaa"/>
              <a:ea typeface="Comfortaa"/>
              <a:cs typeface="Comfortaa"/>
              <a:sym typeface="Comfortaa"/>
            </a:endParaRPr>
          </a:p>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Checking upon socials for feedback and impact</a:t>
            </a:r>
            <a:endParaRPr sz="13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300">
              <a:solidFill>
                <a:schemeClr val="dk1"/>
              </a:solidFill>
              <a:latin typeface="Comfortaa"/>
              <a:ea typeface="Comfortaa"/>
              <a:cs typeface="Comfortaa"/>
              <a:sym typeface="Comfortaa"/>
            </a:endParaRPr>
          </a:p>
          <a:p>
            <a:pPr indent="-311150" lvl="0" marL="457200" rtl="0" algn="l">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Currently, pitching it</a:t>
            </a:r>
            <a:endParaRPr sz="1300">
              <a:solidFill>
                <a:schemeClr val="dk1"/>
              </a:solidFill>
              <a:latin typeface="Comfortaa"/>
              <a:ea typeface="Comfortaa"/>
              <a:cs typeface="Comfortaa"/>
              <a:sym typeface="Comfortaa"/>
            </a:endParaRPr>
          </a:p>
        </p:txBody>
      </p:sp>
      <p:pic>
        <p:nvPicPr>
          <p:cNvPr id="151" name="Google Shape;151;p24"/>
          <p:cNvPicPr preferRelativeResize="0"/>
          <p:nvPr/>
        </p:nvPicPr>
        <p:blipFill>
          <a:blip r:embed="rId4">
            <a:alphaModFix/>
          </a:blip>
          <a:stretch>
            <a:fillRect/>
          </a:stretch>
        </p:blipFill>
        <p:spPr>
          <a:xfrm>
            <a:off x="5602950" y="706825"/>
            <a:ext cx="3229350" cy="1704375"/>
          </a:xfrm>
          <a:prstGeom prst="rect">
            <a:avLst/>
          </a:prstGeom>
          <a:noFill/>
          <a:ln>
            <a:noFill/>
          </a:ln>
        </p:spPr>
      </p:pic>
      <p:pic>
        <p:nvPicPr>
          <p:cNvPr id="152" name="Google Shape;152;p24"/>
          <p:cNvPicPr preferRelativeResize="0"/>
          <p:nvPr/>
        </p:nvPicPr>
        <p:blipFill>
          <a:blip r:embed="rId5">
            <a:alphaModFix/>
          </a:blip>
          <a:stretch>
            <a:fillRect/>
          </a:stretch>
        </p:blipFill>
        <p:spPr>
          <a:xfrm>
            <a:off x="5602950" y="3115852"/>
            <a:ext cx="2904976" cy="1421176"/>
          </a:xfrm>
          <a:prstGeom prst="rect">
            <a:avLst/>
          </a:prstGeom>
          <a:noFill/>
          <a:ln>
            <a:noFill/>
          </a:ln>
        </p:spPr>
      </p:pic>
      <p:pic>
        <p:nvPicPr>
          <p:cNvPr id="153" name="Google Shape;153;p24"/>
          <p:cNvPicPr preferRelativeResize="0"/>
          <p:nvPr/>
        </p:nvPicPr>
        <p:blipFill>
          <a:blip r:embed="rId6">
            <a:alphaModFix/>
          </a:blip>
          <a:stretch>
            <a:fillRect/>
          </a:stretch>
        </p:blipFill>
        <p:spPr>
          <a:xfrm>
            <a:off x="3087049" y="3232700"/>
            <a:ext cx="1919750" cy="150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5</a:t>
            </a:r>
            <a:r>
              <a:rPr b="1" lang="en" sz="1761">
                <a:latin typeface="Comfortaa"/>
                <a:ea typeface="Comfortaa"/>
                <a:cs typeface="Comfortaa"/>
                <a:sym typeface="Comfortaa"/>
              </a:rPr>
              <a:t>| Future</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10</a:t>
            </a:r>
            <a:r>
              <a:rPr lang="en" sz="1166">
                <a:latin typeface="Comfortaa"/>
                <a:ea typeface="Comfortaa"/>
                <a:cs typeface="Comfortaa"/>
                <a:sym typeface="Comfortaa"/>
              </a:rPr>
              <a:t> | Our plans growing</a:t>
            </a:r>
            <a:endParaRPr sz="1166">
              <a:latin typeface="Comfortaa"/>
              <a:ea typeface="Comfortaa"/>
              <a:cs typeface="Comfortaa"/>
              <a:sym typeface="Comfortaa"/>
            </a:endParaRPr>
          </a:p>
        </p:txBody>
      </p:sp>
      <p:sp>
        <p:nvSpPr>
          <p:cNvPr id="159" name="Google Shape;159;p25"/>
          <p:cNvSpPr txBox="1"/>
          <p:nvPr/>
        </p:nvSpPr>
        <p:spPr>
          <a:xfrm>
            <a:off x="902850" y="1671300"/>
            <a:ext cx="73383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Create the machines which can scan and weigh plastic waste</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Partnering-up with credit </a:t>
            </a:r>
            <a:r>
              <a:rPr lang="en" sz="1500">
                <a:solidFill>
                  <a:schemeClr val="dk1"/>
                </a:solidFill>
                <a:latin typeface="Comfortaa"/>
                <a:ea typeface="Comfortaa"/>
                <a:cs typeface="Comfortaa"/>
                <a:sym typeface="Comfortaa"/>
              </a:rPr>
              <a:t>companies</a:t>
            </a:r>
            <a:r>
              <a:rPr lang="en" sz="1500">
                <a:solidFill>
                  <a:schemeClr val="dk1"/>
                </a:solidFill>
                <a:latin typeface="Comfortaa"/>
                <a:ea typeface="Comfortaa"/>
                <a:cs typeface="Comfortaa"/>
                <a:sym typeface="Comfortaa"/>
              </a:rPr>
              <a:t> / banks to develop rewards system</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Team up with government recycling companies to develop recycling plan and logistics</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Continue to refine and develop to ensure continued success</a:t>
            </a:r>
            <a:endParaRPr sz="1500">
              <a:solidFill>
                <a:schemeClr val="dk1"/>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761">
                <a:latin typeface="Comfortaa"/>
                <a:ea typeface="Comfortaa"/>
                <a:cs typeface="Comfortaa"/>
                <a:sym typeface="Comfortaa"/>
              </a:rPr>
              <a:t>References</a:t>
            </a:r>
            <a:endParaRPr sz="1166">
              <a:latin typeface="Comfortaa"/>
              <a:ea typeface="Comfortaa"/>
              <a:cs typeface="Comfortaa"/>
              <a:sym typeface="Comfortaa"/>
            </a:endParaRPr>
          </a:p>
        </p:txBody>
      </p:sp>
      <p:sp>
        <p:nvSpPr>
          <p:cNvPr id="165" name="Google Shape;165;p26"/>
          <p:cNvSpPr txBox="1"/>
          <p:nvPr/>
        </p:nvSpPr>
        <p:spPr>
          <a:xfrm>
            <a:off x="536325" y="1017725"/>
            <a:ext cx="7338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Joe Pickin, Christine Wardle, Kyle O’Farrell, Piya Nyunt, Sally Donovan, “</a:t>
            </a:r>
            <a:r>
              <a:rPr lang="en">
                <a:solidFill>
                  <a:schemeClr val="dk1"/>
                </a:solidFill>
                <a:latin typeface="Comfortaa"/>
                <a:ea typeface="Comfortaa"/>
                <a:cs typeface="Comfortaa"/>
                <a:sym typeface="Comfortaa"/>
              </a:rPr>
              <a:t>National Waste Report 2020”, 2020, p. 96. </a:t>
            </a:r>
            <a:r>
              <a:rPr lang="en" u="sng">
                <a:solidFill>
                  <a:schemeClr val="dk1"/>
                </a:solidFill>
                <a:latin typeface="Comfortaa"/>
                <a:ea typeface="Comfortaa"/>
                <a:cs typeface="Comfortaa"/>
                <a:sym typeface="Comfortaa"/>
                <a:hlinkClick r:id="rId4">
                  <a:extLst>
                    <a:ext uri="{A12FA001-AC4F-418D-AE19-62706E023703}">
                      <ahyp:hlinkClr val="tx"/>
                    </a:ext>
                  </a:extLst>
                </a:hlinkClick>
              </a:rPr>
              <a:t>https://www.environment.gov.au/system/files/pages/5a160ae2-d3a9-480e-9344-4eac42ef9001/files/national-waste-report-2020.pdf</a:t>
            </a:r>
            <a:endParaRPr>
              <a:solidFill>
                <a:schemeClr val="dk1"/>
              </a:solidFill>
              <a:latin typeface="Comfortaa"/>
              <a:ea typeface="Comfortaa"/>
              <a:cs typeface="Comfortaa"/>
              <a:sym typeface="Comfortaa"/>
            </a:endParaRPr>
          </a:p>
        </p:txBody>
      </p:sp>
      <p:sp>
        <p:nvSpPr>
          <p:cNvPr id="166" name="Google Shape;166;p26"/>
          <p:cNvSpPr txBox="1"/>
          <p:nvPr>
            <p:ph type="title"/>
          </p:nvPr>
        </p:nvSpPr>
        <p:spPr>
          <a:xfrm>
            <a:off x="311700" y="2428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761">
                <a:latin typeface="Comfortaa"/>
                <a:ea typeface="Comfortaa"/>
                <a:cs typeface="Comfortaa"/>
                <a:sym typeface="Comfortaa"/>
              </a:rPr>
              <a:t>For your interests</a:t>
            </a:r>
            <a:endParaRPr sz="1166">
              <a:latin typeface="Comfortaa"/>
              <a:ea typeface="Comfortaa"/>
              <a:cs typeface="Comfortaa"/>
              <a:sym typeface="Comfortaa"/>
            </a:endParaRPr>
          </a:p>
        </p:txBody>
      </p:sp>
      <p:sp>
        <p:nvSpPr>
          <p:cNvPr id="167" name="Google Shape;167;p26"/>
          <p:cNvSpPr txBox="1"/>
          <p:nvPr/>
        </p:nvSpPr>
        <p:spPr>
          <a:xfrm>
            <a:off x="536325" y="3090975"/>
            <a:ext cx="70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United Nations, Goal 14: Conserve and Sustainably use the oceans marine resources”,  https://www.un.org/sustainabledevelopment/oceans/</a:t>
            </a:r>
            <a:endParaRPr>
              <a:solidFill>
                <a:schemeClr val="dk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1431300" y="772625"/>
            <a:ext cx="6281400" cy="88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omfortaa"/>
                <a:ea typeface="Comfortaa"/>
                <a:cs typeface="Comfortaa"/>
                <a:sym typeface="Comfortaa"/>
              </a:rPr>
              <a:t>THANK YOU!</a:t>
            </a:r>
            <a:endParaRPr>
              <a:latin typeface="Comfortaa"/>
              <a:ea typeface="Comfortaa"/>
              <a:cs typeface="Comfortaa"/>
              <a:sym typeface="Comfortaa"/>
            </a:endParaRPr>
          </a:p>
        </p:txBody>
      </p:sp>
      <p:pic>
        <p:nvPicPr>
          <p:cNvPr id="173" name="Google Shape;173;p27"/>
          <p:cNvPicPr preferRelativeResize="0"/>
          <p:nvPr/>
        </p:nvPicPr>
        <p:blipFill>
          <a:blip r:embed="rId3">
            <a:alphaModFix/>
          </a:blip>
          <a:stretch>
            <a:fillRect/>
          </a:stretch>
        </p:blipFill>
        <p:spPr>
          <a:xfrm>
            <a:off x="5123225" y="1659725"/>
            <a:ext cx="2955274" cy="2955249"/>
          </a:xfrm>
          <a:prstGeom prst="rect">
            <a:avLst/>
          </a:prstGeom>
          <a:noFill/>
          <a:ln>
            <a:noFill/>
          </a:ln>
        </p:spPr>
      </p:pic>
      <p:pic>
        <p:nvPicPr>
          <p:cNvPr id="174" name="Google Shape;174;p27"/>
          <p:cNvPicPr preferRelativeResize="0"/>
          <p:nvPr/>
        </p:nvPicPr>
        <p:blipFill>
          <a:blip r:embed="rId4">
            <a:alphaModFix/>
          </a:blip>
          <a:stretch>
            <a:fillRect/>
          </a:stretch>
        </p:blipFill>
        <p:spPr>
          <a:xfrm>
            <a:off x="990125" y="1659725"/>
            <a:ext cx="3178977" cy="3178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1| Team</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1 | Who are we?</a:t>
            </a:r>
            <a:endParaRPr sz="1166">
              <a:latin typeface="Comfortaa"/>
              <a:ea typeface="Comfortaa"/>
              <a:cs typeface="Comfortaa"/>
              <a:sym typeface="Comfortaa"/>
            </a:endParaRPr>
          </a:p>
        </p:txBody>
      </p:sp>
      <p:pic>
        <p:nvPicPr>
          <p:cNvPr id="62" name="Google Shape;62;p14"/>
          <p:cNvPicPr preferRelativeResize="0"/>
          <p:nvPr/>
        </p:nvPicPr>
        <p:blipFill>
          <a:blip r:embed="rId3">
            <a:alphaModFix/>
          </a:blip>
          <a:stretch>
            <a:fillRect/>
          </a:stretch>
        </p:blipFill>
        <p:spPr>
          <a:xfrm>
            <a:off x="2661513" y="661263"/>
            <a:ext cx="3820974" cy="3820974"/>
          </a:xfrm>
          <a:prstGeom prst="rect">
            <a:avLst/>
          </a:prstGeom>
          <a:noFill/>
          <a:ln>
            <a:noFill/>
          </a:ln>
        </p:spPr>
      </p:pic>
      <p:sp>
        <p:nvSpPr>
          <p:cNvPr id="63" name="Google Shape;63;p14"/>
          <p:cNvSpPr txBox="1"/>
          <p:nvPr/>
        </p:nvSpPr>
        <p:spPr>
          <a:xfrm>
            <a:off x="2421600" y="4482225"/>
            <a:ext cx="43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omfortaa"/>
                <a:ea typeface="Comfortaa"/>
                <a:cs typeface="Comfortaa"/>
                <a:sym typeface="Comfortaa"/>
              </a:rPr>
              <a:t>Team number 15</a:t>
            </a:r>
            <a:endParaRPr>
              <a:solidFill>
                <a:schemeClr val="dk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0" r="0" t="0"/>
          <a:stretch/>
        </p:blipFill>
        <p:spPr>
          <a:xfrm>
            <a:off x="588600" y="1332600"/>
            <a:ext cx="1604901" cy="1604901"/>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1| Team</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1 | Members</a:t>
            </a:r>
            <a:endParaRPr sz="1166">
              <a:latin typeface="Comfortaa"/>
              <a:ea typeface="Comfortaa"/>
              <a:cs typeface="Comfortaa"/>
              <a:sym typeface="Comfortaa"/>
            </a:endParaRPr>
          </a:p>
        </p:txBody>
      </p:sp>
      <p:sp>
        <p:nvSpPr>
          <p:cNvPr id="70" name="Google Shape;70;p15"/>
          <p:cNvSpPr txBox="1"/>
          <p:nvPr/>
        </p:nvSpPr>
        <p:spPr>
          <a:xfrm>
            <a:off x="281938" y="3140250"/>
            <a:ext cx="22182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Comfortaa"/>
                <a:ea typeface="Comfortaa"/>
                <a:cs typeface="Comfortaa"/>
                <a:sym typeface="Comfortaa"/>
              </a:rPr>
              <a:t>Brie Smith</a:t>
            </a:r>
            <a:endParaRPr sz="2600">
              <a:solidFill>
                <a:schemeClr val="dk1"/>
              </a:solidFill>
              <a:latin typeface="Comfortaa"/>
              <a:ea typeface="Comfortaa"/>
              <a:cs typeface="Comfortaa"/>
              <a:sym typeface="Comfortaa"/>
            </a:endParaRPr>
          </a:p>
        </p:txBody>
      </p:sp>
      <p:sp>
        <p:nvSpPr>
          <p:cNvPr id="71" name="Google Shape;71;p15"/>
          <p:cNvSpPr txBox="1"/>
          <p:nvPr/>
        </p:nvSpPr>
        <p:spPr>
          <a:xfrm>
            <a:off x="530038" y="3603125"/>
            <a:ext cx="172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Team Leader</a:t>
            </a:r>
            <a:endParaRPr>
              <a:solidFill>
                <a:schemeClr val="accent5"/>
              </a:solidFill>
            </a:endParaRPr>
          </a:p>
          <a:p>
            <a:pPr indent="0" lvl="0" marL="0" rtl="0" algn="l">
              <a:spcBef>
                <a:spcPts val="0"/>
              </a:spcBef>
              <a:spcAft>
                <a:spcPts val="0"/>
              </a:spcAft>
              <a:buNone/>
            </a:pPr>
            <a:r>
              <a:t/>
            </a:r>
            <a:endParaRPr>
              <a:solidFill>
                <a:schemeClr val="accent5"/>
              </a:solidFill>
            </a:endParaRPr>
          </a:p>
        </p:txBody>
      </p:sp>
      <p:pic>
        <p:nvPicPr>
          <p:cNvPr id="72" name="Google Shape;72;p15"/>
          <p:cNvPicPr preferRelativeResize="0"/>
          <p:nvPr/>
        </p:nvPicPr>
        <p:blipFill>
          <a:blip r:embed="rId4">
            <a:alphaModFix/>
          </a:blip>
          <a:stretch>
            <a:fillRect/>
          </a:stretch>
        </p:blipFill>
        <p:spPr>
          <a:xfrm>
            <a:off x="2537863" y="2571775"/>
            <a:ext cx="1721999" cy="1721999"/>
          </a:xfrm>
          <a:prstGeom prst="rect">
            <a:avLst/>
          </a:prstGeom>
          <a:noFill/>
          <a:ln>
            <a:noFill/>
          </a:ln>
        </p:spPr>
      </p:pic>
      <p:sp>
        <p:nvSpPr>
          <p:cNvPr id="73" name="Google Shape;73;p15"/>
          <p:cNvSpPr txBox="1"/>
          <p:nvPr/>
        </p:nvSpPr>
        <p:spPr>
          <a:xfrm>
            <a:off x="2042975" y="1502238"/>
            <a:ext cx="28116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Comfortaa"/>
                <a:ea typeface="Comfortaa"/>
                <a:cs typeface="Comfortaa"/>
                <a:sym typeface="Comfortaa"/>
              </a:rPr>
              <a:t>Fadal Farouk</a:t>
            </a:r>
            <a:endParaRPr sz="2600">
              <a:solidFill>
                <a:schemeClr val="dk1"/>
              </a:solidFill>
              <a:latin typeface="Comfortaa"/>
              <a:ea typeface="Comfortaa"/>
              <a:cs typeface="Comfortaa"/>
              <a:sym typeface="Comfortaa"/>
            </a:endParaRPr>
          </a:p>
        </p:txBody>
      </p:sp>
      <p:sp>
        <p:nvSpPr>
          <p:cNvPr id="74" name="Google Shape;74;p15"/>
          <p:cNvSpPr txBox="1"/>
          <p:nvPr/>
        </p:nvSpPr>
        <p:spPr>
          <a:xfrm>
            <a:off x="2207288" y="2110325"/>
            <a:ext cx="252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Media and Graphics Design</a:t>
            </a:r>
            <a:endParaRPr>
              <a:solidFill>
                <a:schemeClr val="accent5"/>
              </a:solidFill>
            </a:endParaRPr>
          </a:p>
        </p:txBody>
      </p:sp>
      <p:pic>
        <p:nvPicPr>
          <p:cNvPr id="75" name="Google Shape;75;p15"/>
          <p:cNvPicPr preferRelativeResize="0"/>
          <p:nvPr/>
        </p:nvPicPr>
        <p:blipFill>
          <a:blip r:embed="rId5">
            <a:alphaModFix/>
          </a:blip>
          <a:stretch>
            <a:fillRect/>
          </a:stretch>
        </p:blipFill>
        <p:spPr>
          <a:xfrm>
            <a:off x="4722138" y="1276438"/>
            <a:ext cx="1722001" cy="1717214"/>
          </a:xfrm>
          <a:prstGeom prst="rect">
            <a:avLst/>
          </a:prstGeom>
          <a:noFill/>
          <a:ln>
            <a:noFill/>
          </a:ln>
        </p:spPr>
      </p:pic>
      <p:sp>
        <p:nvSpPr>
          <p:cNvPr id="76" name="Google Shape;76;p15"/>
          <p:cNvSpPr txBox="1"/>
          <p:nvPr/>
        </p:nvSpPr>
        <p:spPr>
          <a:xfrm>
            <a:off x="4283088" y="3140250"/>
            <a:ext cx="26001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Comfortaa"/>
                <a:ea typeface="Comfortaa"/>
                <a:cs typeface="Comfortaa"/>
                <a:sym typeface="Comfortaa"/>
              </a:rPr>
              <a:t>Ragib Shaan</a:t>
            </a:r>
            <a:endParaRPr sz="2600">
              <a:solidFill>
                <a:schemeClr val="dk1"/>
              </a:solidFill>
              <a:latin typeface="Comfortaa"/>
              <a:ea typeface="Comfortaa"/>
              <a:cs typeface="Comfortaa"/>
              <a:sym typeface="Comfortaa"/>
            </a:endParaRPr>
          </a:p>
        </p:txBody>
      </p:sp>
      <p:sp>
        <p:nvSpPr>
          <p:cNvPr id="77" name="Google Shape;77;p15"/>
          <p:cNvSpPr txBox="1"/>
          <p:nvPr/>
        </p:nvSpPr>
        <p:spPr>
          <a:xfrm>
            <a:off x="4620588" y="3603125"/>
            <a:ext cx="192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Researcher</a:t>
            </a:r>
            <a:endParaRPr>
              <a:solidFill>
                <a:schemeClr val="accent5"/>
              </a:solidFill>
            </a:endParaRPr>
          </a:p>
        </p:txBody>
      </p:sp>
      <p:pic>
        <p:nvPicPr>
          <p:cNvPr id="78" name="Google Shape;78;p15"/>
          <p:cNvPicPr preferRelativeResize="0"/>
          <p:nvPr/>
        </p:nvPicPr>
        <p:blipFill>
          <a:blip r:embed="rId6">
            <a:alphaModFix/>
          </a:blip>
          <a:stretch>
            <a:fillRect/>
          </a:stretch>
        </p:blipFill>
        <p:spPr>
          <a:xfrm>
            <a:off x="6906450" y="2520375"/>
            <a:ext cx="1722000" cy="1722000"/>
          </a:xfrm>
          <a:prstGeom prst="rect">
            <a:avLst/>
          </a:prstGeom>
          <a:noFill/>
          <a:ln>
            <a:noFill/>
          </a:ln>
        </p:spPr>
      </p:pic>
      <p:sp>
        <p:nvSpPr>
          <p:cNvPr id="79" name="Google Shape;79;p15"/>
          <p:cNvSpPr txBox="1"/>
          <p:nvPr/>
        </p:nvSpPr>
        <p:spPr>
          <a:xfrm>
            <a:off x="6504450" y="1204350"/>
            <a:ext cx="2526000" cy="985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Comfortaa"/>
                <a:ea typeface="Comfortaa"/>
                <a:cs typeface="Comfortaa"/>
                <a:sym typeface="Comfortaa"/>
              </a:rPr>
              <a:t>Sarah Bao Ngoc</a:t>
            </a:r>
            <a:endParaRPr sz="2600">
              <a:solidFill>
                <a:schemeClr val="dk1"/>
              </a:solidFill>
              <a:latin typeface="Comfortaa"/>
              <a:ea typeface="Comfortaa"/>
              <a:cs typeface="Comfortaa"/>
              <a:sym typeface="Comfortaa"/>
            </a:endParaRPr>
          </a:p>
        </p:txBody>
      </p:sp>
      <p:sp>
        <p:nvSpPr>
          <p:cNvPr id="80" name="Google Shape;80;p15"/>
          <p:cNvSpPr txBox="1"/>
          <p:nvPr/>
        </p:nvSpPr>
        <p:spPr>
          <a:xfrm>
            <a:off x="6845850" y="2110325"/>
            <a:ext cx="18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Researcher</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2</a:t>
            </a:r>
            <a:r>
              <a:rPr b="1" lang="en" sz="1761">
                <a:latin typeface="Comfortaa"/>
                <a:ea typeface="Comfortaa"/>
                <a:cs typeface="Comfortaa"/>
                <a:sym typeface="Comfortaa"/>
              </a:rPr>
              <a:t>| Problem</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3</a:t>
            </a:r>
            <a:r>
              <a:rPr lang="en" sz="1166">
                <a:latin typeface="Comfortaa"/>
                <a:ea typeface="Comfortaa"/>
                <a:cs typeface="Comfortaa"/>
                <a:sym typeface="Comfortaa"/>
              </a:rPr>
              <a:t> | The UNSDG we aim for</a:t>
            </a:r>
            <a:endParaRPr sz="1166">
              <a:latin typeface="Comfortaa"/>
              <a:ea typeface="Comfortaa"/>
              <a:cs typeface="Comfortaa"/>
              <a:sym typeface="Comfortaa"/>
            </a:endParaRPr>
          </a:p>
        </p:txBody>
      </p:sp>
      <p:pic>
        <p:nvPicPr>
          <p:cNvPr id="86" name="Google Shape;86;p16"/>
          <p:cNvPicPr preferRelativeResize="0"/>
          <p:nvPr/>
        </p:nvPicPr>
        <p:blipFill>
          <a:blip r:embed="rId3">
            <a:alphaModFix amt="9000"/>
          </a:blip>
          <a:stretch>
            <a:fillRect/>
          </a:stretch>
        </p:blipFill>
        <p:spPr>
          <a:xfrm>
            <a:off x="7165150" y="661263"/>
            <a:ext cx="3883551" cy="3820974"/>
          </a:xfrm>
          <a:prstGeom prst="rect">
            <a:avLst/>
          </a:prstGeom>
          <a:noFill/>
          <a:ln>
            <a:noFill/>
          </a:ln>
        </p:spPr>
      </p:pic>
      <p:pic>
        <p:nvPicPr>
          <p:cNvPr id="87" name="Google Shape;87;p16"/>
          <p:cNvPicPr preferRelativeResize="0"/>
          <p:nvPr/>
        </p:nvPicPr>
        <p:blipFill>
          <a:blip r:embed="rId4">
            <a:alphaModFix/>
          </a:blip>
          <a:stretch>
            <a:fillRect/>
          </a:stretch>
        </p:blipFill>
        <p:spPr>
          <a:xfrm>
            <a:off x="507400" y="1372950"/>
            <a:ext cx="2018600" cy="2018600"/>
          </a:xfrm>
          <a:prstGeom prst="rect">
            <a:avLst/>
          </a:prstGeom>
          <a:noFill/>
          <a:ln>
            <a:noFill/>
          </a:ln>
        </p:spPr>
      </p:pic>
      <p:pic>
        <p:nvPicPr>
          <p:cNvPr id="88" name="Google Shape;88;p16"/>
          <p:cNvPicPr preferRelativeResize="0"/>
          <p:nvPr/>
        </p:nvPicPr>
        <p:blipFill>
          <a:blip r:embed="rId5">
            <a:alphaModFix/>
          </a:blip>
          <a:stretch>
            <a:fillRect/>
          </a:stretch>
        </p:blipFill>
        <p:spPr>
          <a:xfrm>
            <a:off x="6412825" y="3098075"/>
            <a:ext cx="1832451" cy="1554025"/>
          </a:xfrm>
          <a:prstGeom prst="rect">
            <a:avLst/>
          </a:prstGeom>
          <a:noFill/>
          <a:ln>
            <a:noFill/>
          </a:ln>
        </p:spPr>
      </p:pic>
      <p:sp>
        <p:nvSpPr>
          <p:cNvPr id="89" name="Google Shape;89;p16"/>
          <p:cNvSpPr txBox="1"/>
          <p:nvPr/>
        </p:nvSpPr>
        <p:spPr>
          <a:xfrm>
            <a:off x="2809438" y="955475"/>
            <a:ext cx="43128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Goal 14 - Life Below Water</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Goal 14 Target 14.1 - Significantly reduce plastic debris</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Our target market: </a:t>
            </a:r>
            <a:r>
              <a:rPr lang="en" sz="1500">
                <a:solidFill>
                  <a:schemeClr val="accent5"/>
                </a:solidFill>
                <a:latin typeface="Comfortaa"/>
                <a:ea typeface="Comfortaa"/>
                <a:cs typeface="Comfortaa"/>
                <a:sym typeface="Comfortaa"/>
              </a:rPr>
              <a:t>The youth (16-25) and individuals who strive for a sustainable future</a:t>
            </a:r>
            <a:endParaRPr sz="1500">
              <a:solidFill>
                <a:schemeClr val="dk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2| Problem</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4</a:t>
            </a:r>
            <a:r>
              <a:rPr lang="en" sz="1166">
                <a:latin typeface="Comfortaa"/>
                <a:ea typeface="Comfortaa"/>
                <a:cs typeface="Comfortaa"/>
                <a:sym typeface="Comfortaa"/>
              </a:rPr>
              <a:t> | Who experiences it?</a:t>
            </a:r>
            <a:endParaRPr sz="1166">
              <a:latin typeface="Comfortaa"/>
              <a:ea typeface="Comfortaa"/>
              <a:cs typeface="Comfortaa"/>
              <a:sym typeface="Comfortaa"/>
            </a:endParaRPr>
          </a:p>
        </p:txBody>
      </p:sp>
      <p:pic>
        <p:nvPicPr>
          <p:cNvPr id="95" name="Google Shape;95;p17"/>
          <p:cNvPicPr preferRelativeResize="0"/>
          <p:nvPr/>
        </p:nvPicPr>
        <p:blipFill>
          <a:blip r:embed="rId3">
            <a:alphaModFix amt="9000"/>
          </a:blip>
          <a:stretch>
            <a:fillRect/>
          </a:stretch>
        </p:blipFill>
        <p:spPr>
          <a:xfrm>
            <a:off x="7165150" y="661263"/>
            <a:ext cx="3883551" cy="3820974"/>
          </a:xfrm>
          <a:prstGeom prst="rect">
            <a:avLst/>
          </a:prstGeom>
          <a:noFill/>
          <a:ln>
            <a:noFill/>
          </a:ln>
        </p:spPr>
      </p:pic>
      <p:sp>
        <p:nvSpPr>
          <p:cNvPr id="96" name="Google Shape;96;p17"/>
          <p:cNvSpPr txBox="1"/>
          <p:nvPr/>
        </p:nvSpPr>
        <p:spPr>
          <a:xfrm>
            <a:off x="311700" y="1262075"/>
            <a:ext cx="65667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1"/>
              </a:solidFill>
              <a:latin typeface="Comfortaa"/>
              <a:ea typeface="Comfortaa"/>
              <a:cs typeface="Comfortaa"/>
              <a:sym typeface="Comfortaa"/>
            </a:endParaRPr>
          </a:p>
        </p:txBody>
      </p:sp>
      <p:pic>
        <p:nvPicPr>
          <p:cNvPr id="97" name="Google Shape;97;p17"/>
          <p:cNvPicPr preferRelativeResize="0"/>
          <p:nvPr/>
        </p:nvPicPr>
        <p:blipFill>
          <a:blip r:embed="rId4">
            <a:alphaModFix/>
          </a:blip>
          <a:stretch>
            <a:fillRect/>
          </a:stretch>
        </p:blipFill>
        <p:spPr>
          <a:xfrm>
            <a:off x="6878375" y="231449"/>
            <a:ext cx="2085824" cy="1271025"/>
          </a:xfrm>
          <a:prstGeom prst="rect">
            <a:avLst/>
          </a:prstGeom>
          <a:noFill/>
          <a:ln>
            <a:noFill/>
          </a:ln>
        </p:spPr>
      </p:pic>
      <p:pic>
        <p:nvPicPr>
          <p:cNvPr id="98" name="Google Shape;98;p17"/>
          <p:cNvPicPr preferRelativeResize="0"/>
          <p:nvPr/>
        </p:nvPicPr>
        <p:blipFill>
          <a:blip r:embed="rId5">
            <a:alphaModFix/>
          </a:blip>
          <a:stretch>
            <a:fillRect/>
          </a:stretch>
        </p:blipFill>
        <p:spPr>
          <a:xfrm>
            <a:off x="6878375" y="1624200"/>
            <a:ext cx="2085824" cy="1564376"/>
          </a:xfrm>
          <a:prstGeom prst="rect">
            <a:avLst/>
          </a:prstGeom>
          <a:noFill/>
          <a:ln>
            <a:noFill/>
          </a:ln>
        </p:spPr>
      </p:pic>
      <p:sp>
        <p:nvSpPr>
          <p:cNvPr id="99" name="Google Shape;99;p17"/>
          <p:cNvSpPr txBox="1"/>
          <p:nvPr/>
        </p:nvSpPr>
        <p:spPr>
          <a:xfrm>
            <a:off x="311700" y="1262063"/>
            <a:ext cx="6566700" cy="2955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3429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Plastic pollution is </a:t>
            </a:r>
            <a:r>
              <a:rPr lang="en" sz="1500">
                <a:solidFill>
                  <a:srgbClr val="00FF00"/>
                </a:solidFill>
                <a:latin typeface="Comfortaa"/>
                <a:ea typeface="Comfortaa"/>
                <a:cs typeface="Comfortaa"/>
                <a:sym typeface="Comfortaa"/>
              </a:rPr>
              <a:t>killing our marine wildlife.</a:t>
            </a:r>
            <a:endParaRPr sz="1500">
              <a:solidFill>
                <a:srgbClr val="00FF00"/>
              </a:solidFill>
              <a:latin typeface="Comfortaa"/>
              <a:ea typeface="Comfortaa"/>
              <a:cs typeface="Comfortaa"/>
              <a:sym typeface="Comfortaa"/>
            </a:endParaRPr>
          </a:p>
          <a:p>
            <a:pPr indent="0" lvl="0" marL="457200" rtl="0" algn="l">
              <a:spcBef>
                <a:spcPts val="0"/>
              </a:spcBef>
              <a:spcAft>
                <a:spcPts val="0"/>
              </a:spcAft>
              <a:buNone/>
            </a:pPr>
            <a:r>
              <a:t/>
            </a:r>
            <a:endParaRPr sz="1500">
              <a:solidFill>
                <a:srgbClr val="00FF00"/>
              </a:solidFill>
              <a:latin typeface="Comfortaa"/>
              <a:ea typeface="Comfortaa"/>
              <a:cs typeface="Comfortaa"/>
              <a:sym typeface="Comfortaa"/>
            </a:endParaRPr>
          </a:p>
          <a:p>
            <a:pPr indent="-323850" lvl="0" marL="3429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This leads to</a:t>
            </a:r>
            <a:r>
              <a:rPr lang="en" sz="1500">
                <a:solidFill>
                  <a:schemeClr val="accent5"/>
                </a:solidFill>
                <a:latin typeface="Comfortaa"/>
                <a:ea typeface="Comfortaa"/>
                <a:cs typeface="Comfortaa"/>
                <a:sym typeface="Comfortaa"/>
              </a:rPr>
              <a:t> issues </a:t>
            </a:r>
            <a:r>
              <a:rPr lang="en" sz="1500">
                <a:solidFill>
                  <a:schemeClr val="dk1"/>
                </a:solidFill>
                <a:latin typeface="Comfortaa"/>
                <a:ea typeface="Comfortaa"/>
                <a:cs typeface="Comfortaa"/>
                <a:sym typeface="Comfortaa"/>
              </a:rPr>
              <a:t>with </a:t>
            </a:r>
            <a:r>
              <a:rPr lang="en" sz="1500">
                <a:solidFill>
                  <a:schemeClr val="accent5"/>
                </a:solidFill>
                <a:latin typeface="Comfortaa"/>
                <a:ea typeface="Comfortaa"/>
                <a:cs typeface="Comfortaa"/>
                <a:sym typeface="Comfortaa"/>
              </a:rPr>
              <a:t>ocean health, food safety, human health</a:t>
            </a:r>
            <a:r>
              <a:rPr lang="en" sz="1500">
                <a:solidFill>
                  <a:schemeClr val="dk1"/>
                </a:solidFill>
                <a:latin typeface="Comfortaa"/>
                <a:ea typeface="Comfortaa"/>
                <a:cs typeface="Comfortaa"/>
                <a:sym typeface="Comfortaa"/>
              </a:rPr>
              <a:t>, climate change and the ecosystem.</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3429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In 2018-2019, only </a:t>
            </a:r>
            <a:r>
              <a:rPr lang="en" sz="1500">
                <a:solidFill>
                  <a:srgbClr val="00FF00"/>
                </a:solidFill>
                <a:latin typeface="Comfortaa"/>
                <a:ea typeface="Comfortaa"/>
                <a:cs typeface="Comfortaa"/>
                <a:sym typeface="Comfortaa"/>
              </a:rPr>
              <a:t>15%</a:t>
            </a:r>
            <a:r>
              <a:rPr lang="en" sz="1500">
                <a:solidFill>
                  <a:schemeClr val="dk1"/>
                </a:solidFill>
                <a:latin typeface="Comfortaa"/>
                <a:ea typeface="Comfortaa"/>
                <a:cs typeface="Comfortaa"/>
                <a:sym typeface="Comfortaa"/>
              </a:rPr>
              <a:t> of plastics estimated to be recycled or used for energy recovery. (National Waste Report 2020, p. 96)</a:t>
            </a:r>
            <a:endParaRPr sz="15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3429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Plastic consumption remains on an upward trajectory. WEF (2016) advises that global production of </a:t>
            </a:r>
            <a:r>
              <a:rPr lang="en" sz="1500">
                <a:solidFill>
                  <a:srgbClr val="00FF00"/>
                </a:solidFill>
                <a:latin typeface="Comfortaa"/>
                <a:ea typeface="Comfortaa"/>
                <a:cs typeface="Comfortaa"/>
                <a:sym typeface="Comfortaa"/>
              </a:rPr>
              <a:t>15 Mt in 1964 grew to 311 Mt in 2014</a:t>
            </a:r>
            <a:r>
              <a:rPr lang="en" sz="1500">
                <a:solidFill>
                  <a:schemeClr val="dk1"/>
                </a:solidFill>
                <a:latin typeface="Comfortaa"/>
                <a:ea typeface="Comfortaa"/>
                <a:cs typeface="Comfortaa"/>
                <a:sym typeface="Comfortaa"/>
              </a:rPr>
              <a:t>, is expected to </a:t>
            </a:r>
            <a:r>
              <a:rPr lang="en" sz="1500">
                <a:solidFill>
                  <a:schemeClr val="accent5"/>
                </a:solidFill>
                <a:latin typeface="Comfortaa"/>
                <a:ea typeface="Comfortaa"/>
                <a:cs typeface="Comfortaa"/>
                <a:sym typeface="Comfortaa"/>
              </a:rPr>
              <a:t>double again by 2034 and almost quadruple by 2050</a:t>
            </a:r>
            <a:r>
              <a:rPr lang="en" sz="1500">
                <a:solidFill>
                  <a:schemeClr val="dk1"/>
                </a:solidFill>
                <a:latin typeface="Comfortaa"/>
                <a:ea typeface="Comfortaa"/>
                <a:cs typeface="Comfortaa"/>
                <a:sym typeface="Comfortaa"/>
              </a:rPr>
              <a:t>.  </a:t>
            </a:r>
            <a:endParaRPr sz="1500">
              <a:solidFill>
                <a:schemeClr val="dk1"/>
              </a:solidFill>
              <a:latin typeface="Comfortaa"/>
              <a:ea typeface="Comfortaa"/>
              <a:cs typeface="Comfortaa"/>
              <a:sym typeface="Comfortaa"/>
            </a:endParaRPr>
          </a:p>
        </p:txBody>
      </p:sp>
      <p:pic>
        <p:nvPicPr>
          <p:cNvPr id="100" name="Google Shape;100;p17"/>
          <p:cNvPicPr preferRelativeResize="0"/>
          <p:nvPr/>
        </p:nvPicPr>
        <p:blipFill>
          <a:blip r:embed="rId6">
            <a:alphaModFix/>
          </a:blip>
          <a:stretch>
            <a:fillRect/>
          </a:stretch>
        </p:blipFill>
        <p:spPr>
          <a:xfrm rot="5400000">
            <a:off x="7170513" y="3049889"/>
            <a:ext cx="1562500" cy="2083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2| Problem</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5</a:t>
            </a:r>
            <a:r>
              <a:rPr lang="en" sz="1166">
                <a:latin typeface="Comfortaa"/>
                <a:ea typeface="Comfortaa"/>
                <a:cs typeface="Comfortaa"/>
                <a:sym typeface="Comfortaa"/>
              </a:rPr>
              <a:t> | The Root Cause</a:t>
            </a:r>
            <a:endParaRPr sz="1166">
              <a:latin typeface="Comfortaa"/>
              <a:ea typeface="Comfortaa"/>
              <a:cs typeface="Comfortaa"/>
              <a:sym typeface="Comfortaa"/>
            </a:endParaRPr>
          </a:p>
        </p:txBody>
      </p:sp>
      <p:pic>
        <p:nvPicPr>
          <p:cNvPr id="106" name="Google Shape;106;p18"/>
          <p:cNvPicPr preferRelativeResize="0"/>
          <p:nvPr/>
        </p:nvPicPr>
        <p:blipFill>
          <a:blip r:embed="rId3">
            <a:alphaModFix amt="9000"/>
          </a:blip>
          <a:stretch>
            <a:fillRect/>
          </a:stretch>
        </p:blipFill>
        <p:spPr>
          <a:xfrm>
            <a:off x="7165150" y="661263"/>
            <a:ext cx="3883551" cy="3820974"/>
          </a:xfrm>
          <a:prstGeom prst="rect">
            <a:avLst/>
          </a:prstGeom>
          <a:noFill/>
          <a:ln>
            <a:noFill/>
          </a:ln>
        </p:spPr>
      </p:pic>
      <p:sp>
        <p:nvSpPr>
          <p:cNvPr id="107" name="Google Shape;107;p18"/>
          <p:cNvSpPr txBox="1"/>
          <p:nvPr/>
        </p:nvSpPr>
        <p:spPr>
          <a:xfrm>
            <a:off x="1230300" y="1679325"/>
            <a:ext cx="66834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Plastic is cheap, convenient and versatile, </a:t>
            </a:r>
            <a:r>
              <a:rPr lang="en" sz="1500">
                <a:solidFill>
                  <a:srgbClr val="00FF00"/>
                </a:solidFill>
                <a:latin typeface="Comfortaa"/>
                <a:ea typeface="Comfortaa"/>
                <a:cs typeface="Comfortaa"/>
                <a:sym typeface="Comfortaa"/>
              </a:rPr>
              <a:t>but cannot be fully recycled and reused</a:t>
            </a:r>
            <a:endParaRPr sz="1500">
              <a:solidFill>
                <a:srgbClr val="00FF00"/>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Plastic breaks apart, making it </a:t>
            </a:r>
            <a:r>
              <a:rPr lang="en" sz="1500">
                <a:solidFill>
                  <a:schemeClr val="accent5"/>
                </a:solidFill>
                <a:latin typeface="Comfortaa"/>
                <a:ea typeface="Comfortaa"/>
                <a:cs typeface="Comfortaa"/>
                <a:sym typeface="Comfortaa"/>
              </a:rPr>
              <a:t>hard to stop small pieces getting into our waters/oceans</a:t>
            </a:r>
            <a:endParaRPr sz="1500">
              <a:solidFill>
                <a:schemeClr val="accent5"/>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People want to help their environment, but it </a:t>
            </a:r>
            <a:r>
              <a:rPr lang="en" sz="1500">
                <a:solidFill>
                  <a:srgbClr val="00FF00"/>
                </a:solidFill>
                <a:latin typeface="Comfortaa"/>
                <a:ea typeface="Comfortaa"/>
                <a:cs typeface="Comfortaa"/>
                <a:sym typeface="Comfortaa"/>
              </a:rPr>
              <a:t>needs to be easy and </a:t>
            </a:r>
            <a:r>
              <a:rPr lang="en" sz="1500">
                <a:solidFill>
                  <a:srgbClr val="00FF00"/>
                </a:solidFill>
                <a:latin typeface="Comfortaa"/>
                <a:ea typeface="Comfortaa"/>
                <a:cs typeface="Comfortaa"/>
                <a:sym typeface="Comfortaa"/>
              </a:rPr>
              <a:t>beneficial to</a:t>
            </a:r>
            <a:r>
              <a:rPr lang="en" sz="1500">
                <a:solidFill>
                  <a:srgbClr val="00FF00"/>
                </a:solidFill>
                <a:latin typeface="Comfortaa"/>
                <a:ea typeface="Comfortaa"/>
                <a:cs typeface="Comfortaa"/>
                <a:sym typeface="Comfortaa"/>
              </a:rPr>
              <a:t> them</a:t>
            </a:r>
            <a:endParaRPr sz="1500">
              <a:solidFill>
                <a:srgbClr val="00FF00"/>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3</a:t>
            </a:r>
            <a:r>
              <a:rPr b="1" lang="en" sz="1761">
                <a:latin typeface="Comfortaa"/>
                <a:ea typeface="Comfortaa"/>
                <a:cs typeface="Comfortaa"/>
                <a:sym typeface="Comfortaa"/>
              </a:rPr>
              <a:t>| Solution</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6</a:t>
            </a:r>
            <a:r>
              <a:rPr lang="en" sz="1166">
                <a:latin typeface="Comfortaa"/>
                <a:ea typeface="Comfortaa"/>
                <a:cs typeface="Comfortaa"/>
                <a:sym typeface="Comfortaa"/>
              </a:rPr>
              <a:t> | Introducing...</a:t>
            </a:r>
            <a:endParaRPr sz="1166">
              <a:latin typeface="Comfortaa"/>
              <a:ea typeface="Comfortaa"/>
              <a:cs typeface="Comfortaa"/>
              <a:sym typeface="Comfortaa"/>
            </a:endParaRPr>
          </a:p>
        </p:txBody>
      </p:sp>
      <p:pic>
        <p:nvPicPr>
          <p:cNvPr id="113" name="Google Shape;113;p19"/>
          <p:cNvPicPr preferRelativeResize="0"/>
          <p:nvPr/>
        </p:nvPicPr>
        <p:blipFill>
          <a:blip r:embed="rId3">
            <a:alphaModFix/>
          </a:blip>
          <a:stretch>
            <a:fillRect/>
          </a:stretch>
        </p:blipFill>
        <p:spPr>
          <a:xfrm>
            <a:off x="2874561" y="445024"/>
            <a:ext cx="3394877" cy="3394877"/>
          </a:xfrm>
          <a:prstGeom prst="rect">
            <a:avLst/>
          </a:prstGeom>
          <a:noFill/>
          <a:ln>
            <a:noFill/>
          </a:ln>
        </p:spPr>
      </p:pic>
      <p:sp>
        <p:nvSpPr>
          <p:cNvPr id="114" name="Google Shape;114;p19"/>
          <p:cNvSpPr txBox="1"/>
          <p:nvPr/>
        </p:nvSpPr>
        <p:spPr>
          <a:xfrm>
            <a:off x="1204500" y="4166125"/>
            <a:ext cx="6735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Comic Sans MS"/>
                <a:ea typeface="Comic Sans MS"/>
                <a:cs typeface="Comic Sans MS"/>
                <a:sym typeface="Comic Sans MS"/>
              </a:rPr>
              <a:t>”</a:t>
            </a:r>
            <a:r>
              <a:rPr b="1" lang="en" sz="1900">
                <a:solidFill>
                  <a:schemeClr val="dk1"/>
                </a:solidFill>
                <a:latin typeface="Comic Sans MS"/>
                <a:ea typeface="Comic Sans MS"/>
                <a:cs typeface="Comic Sans MS"/>
                <a:sym typeface="Comic Sans MS"/>
              </a:rPr>
              <a:t>Your </a:t>
            </a:r>
            <a:r>
              <a:rPr b="1" lang="en" sz="1900">
                <a:solidFill>
                  <a:srgbClr val="00FF00"/>
                </a:solidFill>
                <a:latin typeface="Comic Sans MS"/>
                <a:ea typeface="Comic Sans MS"/>
                <a:cs typeface="Comic Sans MS"/>
                <a:sym typeface="Comic Sans MS"/>
              </a:rPr>
              <a:t>currency</a:t>
            </a:r>
            <a:r>
              <a:rPr b="1" lang="en" sz="1900">
                <a:solidFill>
                  <a:schemeClr val="dk1"/>
                </a:solidFill>
                <a:latin typeface="Comic Sans MS"/>
                <a:ea typeface="Comic Sans MS"/>
                <a:cs typeface="Comic Sans MS"/>
                <a:sym typeface="Comic Sans MS"/>
              </a:rPr>
              <a:t> today for a better tomorrow</a:t>
            </a:r>
            <a:r>
              <a:rPr b="1" lang="en" sz="1900">
                <a:solidFill>
                  <a:schemeClr val="dk1"/>
                </a:solidFill>
                <a:latin typeface="Comic Sans MS"/>
                <a:ea typeface="Comic Sans MS"/>
                <a:cs typeface="Comic Sans MS"/>
                <a:sym typeface="Comic Sans MS"/>
              </a:rPr>
              <a:t>”</a:t>
            </a:r>
            <a:endParaRPr b="1" sz="1900">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 fill="hold"/>
                                        <p:tgtEl>
                                          <p:spTgt spid="11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3| Solution</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6.1 | Plascoin</a:t>
            </a:r>
            <a:endParaRPr sz="1166">
              <a:latin typeface="Comfortaa"/>
              <a:ea typeface="Comfortaa"/>
              <a:cs typeface="Comfortaa"/>
              <a:sym typeface="Comfortaa"/>
            </a:endParaRPr>
          </a:p>
        </p:txBody>
      </p:sp>
      <p:sp>
        <p:nvSpPr>
          <p:cNvPr id="120" name="Google Shape;120;p20"/>
          <p:cNvSpPr txBox="1"/>
          <p:nvPr/>
        </p:nvSpPr>
        <p:spPr>
          <a:xfrm>
            <a:off x="725250" y="1017725"/>
            <a:ext cx="7693500" cy="30246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omfortaa"/>
              <a:buChar char="●"/>
            </a:pPr>
            <a:r>
              <a:rPr lang="en" sz="1500">
                <a:solidFill>
                  <a:srgbClr val="00FF00"/>
                </a:solidFill>
                <a:latin typeface="Comfortaa"/>
                <a:ea typeface="Comfortaa"/>
                <a:cs typeface="Comfortaa"/>
                <a:sym typeface="Comfortaa"/>
              </a:rPr>
              <a:t>A DIGITAL TOKEN</a:t>
            </a:r>
            <a:r>
              <a:rPr lang="en" sz="1500">
                <a:solidFill>
                  <a:schemeClr val="dk1"/>
                </a:solidFill>
                <a:latin typeface="Comfortaa"/>
                <a:ea typeface="Comfortaa"/>
                <a:cs typeface="Comfortaa"/>
                <a:sym typeface="Comfortaa"/>
              </a:rPr>
              <a:t> - used as a measure of value and trust to exchange goods and services</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lang="en" sz="1500">
                <a:solidFill>
                  <a:schemeClr val="accent5"/>
                </a:solidFill>
                <a:latin typeface="Comfortaa"/>
                <a:ea typeface="Comfortaa"/>
                <a:cs typeface="Comfortaa"/>
                <a:sym typeface="Comfortaa"/>
              </a:rPr>
              <a:t>RETURN TO EARN</a:t>
            </a:r>
            <a:r>
              <a:rPr lang="en" sz="1500">
                <a:solidFill>
                  <a:schemeClr val="dk1"/>
                </a:solidFill>
                <a:latin typeface="Comfortaa"/>
                <a:ea typeface="Comfortaa"/>
                <a:cs typeface="Comfortaa"/>
                <a:sym typeface="Comfortaa"/>
              </a:rPr>
              <a:t> - Handing out plastic waste to tellers/drop off locations for it to be valued and get you paid</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lang="en" sz="1500">
                <a:solidFill>
                  <a:srgbClr val="00FF00"/>
                </a:solidFill>
                <a:latin typeface="Comfortaa"/>
                <a:ea typeface="Comfortaa"/>
                <a:cs typeface="Comfortaa"/>
                <a:sym typeface="Comfortaa"/>
              </a:rPr>
              <a:t>OPEN TO ALL</a:t>
            </a:r>
            <a:r>
              <a:rPr lang="en" sz="1500">
                <a:solidFill>
                  <a:schemeClr val="dk1"/>
                </a:solidFill>
                <a:latin typeface="Comfortaa"/>
                <a:ea typeface="Comfortaa"/>
                <a:cs typeface="Comfortaa"/>
                <a:sym typeface="Comfortaa"/>
              </a:rPr>
              <a:t> - All demographics, races, etc. can use it</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lang="en" sz="1500">
                <a:solidFill>
                  <a:srgbClr val="00FFFF"/>
                </a:solidFill>
                <a:latin typeface="Comfortaa"/>
                <a:ea typeface="Comfortaa"/>
                <a:cs typeface="Comfortaa"/>
                <a:sym typeface="Comfortaa"/>
              </a:rPr>
              <a:t>SECURE</a:t>
            </a:r>
            <a:r>
              <a:rPr lang="en" sz="1500">
                <a:solidFill>
                  <a:schemeClr val="dk1"/>
                </a:solidFill>
                <a:latin typeface="Comfortaa"/>
                <a:ea typeface="Comfortaa"/>
                <a:cs typeface="Comfortaa"/>
                <a:sym typeface="Comfortaa"/>
              </a:rPr>
              <a:t> - Has policies, </a:t>
            </a:r>
            <a:r>
              <a:rPr lang="en" sz="1500">
                <a:solidFill>
                  <a:schemeClr val="dk1"/>
                </a:solidFill>
                <a:latin typeface="Comfortaa"/>
                <a:ea typeface="Comfortaa"/>
                <a:cs typeface="Comfortaa"/>
                <a:sym typeface="Comfortaa"/>
              </a:rPr>
              <a:t>procedures</a:t>
            </a:r>
            <a:r>
              <a:rPr lang="en" sz="1500">
                <a:solidFill>
                  <a:schemeClr val="dk1"/>
                </a:solidFill>
                <a:latin typeface="Comfortaa"/>
                <a:ea typeface="Comfortaa"/>
                <a:cs typeface="Comfortaa"/>
                <a:sym typeface="Comfortaa"/>
              </a:rPr>
              <a:t>  and security features to safeguard our valued users</a:t>
            </a:r>
            <a:endParaRPr sz="15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200">
              <a:solidFill>
                <a:schemeClr val="dk1"/>
              </a:solidFill>
              <a:latin typeface="Comfortaa"/>
              <a:ea typeface="Comfortaa"/>
              <a:cs typeface="Comfortaa"/>
              <a:sym typeface="Comfortaa"/>
            </a:endParaRPr>
          </a:p>
        </p:txBody>
      </p:sp>
      <p:sp>
        <p:nvSpPr>
          <p:cNvPr id="121" name="Google Shape;121;p20"/>
          <p:cNvSpPr txBox="1"/>
          <p:nvPr/>
        </p:nvSpPr>
        <p:spPr>
          <a:xfrm>
            <a:off x="1022850" y="4103725"/>
            <a:ext cx="709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Comfortaa"/>
                <a:ea typeface="Comfortaa"/>
                <a:cs typeface="Comfortaa"/>
                <a:sym typeface="Comfortaa"/>
              </a:rPr>
              <a:t>FUN FACT: Would help reduce the estimated plastic waste on oceans predicted for 2050</a:t>
            </a:r>
            <a:endParaRPr>
              <a:solidFill>
                <a:schemeClr val="accent5"/>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6214"/>
              <a:buNone/>
            </a:pPr>
            <a:r>
              <a:rPr b="1" lang="en" sz="1761">
                <a:latin typeface="Comfortaa"/>
                <a:ea typeface="Comfortaa"/>
                <a:cs typeface="Comfortaa"/>
                <a:sym typeface="Comfortaa"/>
              </a:rPr>
              <a:t>3| Solution</a:t>
            </a:r>
            <a:endParaRPr b="1" sz="1761">
              <a:latin typeface="Comfortaa"/>
              <a:ea typeface="Comfortaa"/>
              <a:cs typeface="Comfortaa"/>
              <a:sym typeface="Comfortaa"/>
            </a:endParaRPr>
          </a:p>
          <a:p>
            <a:pPr indent="0" lvl="0" marL="0" rtl="0" algn="l">
              <a:spcBef>
                <a:spcPts val="0"/>
              </a:spcBef>
              <a:spcAft>
                <a:spcPts val="0"/>
              </a:spcAft>
              <a:buSzPct val="84856"/>
              <a:buNone/>
            </a:pPr>
            <a:r>
              <a:rPr lang="en" sz="1166">
                <a:latin typeface="Comfortaa"/>
                <a:ea typeface="Comfortaa"/>
                <a:cs typeface="Comfortaa"/>
                <a:sym typeface="Comfortaa"/>
              </a:rPr>
              <a:t>7.1 | Our competitors</a:t>
            </a:r>
            <a:endParaRPr sz="1166">
              <a:latin typeface="Comfortaa"/>
              <a:ea typeface="Comfortaa"/>
              <a:cs typeface="Comfortaa"/>
              <a:sym typeface="Comfortaa"/>
            </a:endParaRPr>
          </a:p>
        </p:txBody>
      </p:sp>
      <p:pic>
        <p:nvPicPr>
          <p:cNvPr id="127" name="Google Shape;127;p21"/>
          <p:cNvPicPr preferRelativeResize="0"/>
          <p:nvPr/>
        </p:nvPicPr>
        <p:blipFill>
          <a:blip r:embed="rId4">
            <a:alphaModFix/>
          </a:blip>
          <a:stretch>
            <a:fillRect/>
          </a:stretch>
        </p:blipFill>
        <p:spPr>
          <a:xfrm>
            <a:off x="4572000" y="647325"/>
            <a:ext cx="4210201" cy="2303975"/>
          </a:xfrm>
          <a:prstGeom prst="rect">
            <a:avLst/>
          </a:prstGeom>
          <a:noFill/>
          <a:ln>
            <a:noFill/>
          </a:ln>
        </p:spPr>
      </p:pic>
      <p:pic>
        <p:nvPicPr>
          <p:cNvPr id="128" name="Google Shape;128;p21"/>
          <p:cNvPicPr preferRelativeResize="0"/>
          <p:nvPr/>
        </p:nvPicPr>
        <p:blipFill>
          <a:blip r:embed="rId5">
            <a:alphaModFix/>
          </a:blip>
          <a:stretch>
            <a:fillRect/>
          </a:stretch>
        </p:blipFill>
        <p:spPr>
          <a:xfrm>
            <a:off x="6172873" y="2951312"/>
            <a:ext cx="2548425" cy="2192200"/>
          </a:xfrm>
          <a:prstGeom prst="rect">
            <a:avLst/>
          </a:prstGeom>
          <a:noFill/>
          <a:ln>
            <a:noFill/>
          </a:ln>
        </p:spPr>
      </p:pic>
      <p:pic>
        <p:nvPicPr>
          <p:cNvPr id="129" name="Google Shape;129;p21"/>
          <p:cNvPicPr preferRelativeResize="0"/>
          <p:nvPr/>
        </p:nvPicPr>
        <p:blipFill>
          <a:blip r:embed="rId6">
            <a:alphaModFix/>
          </a:blip>
          <a:stretch>
            <a:fillRect/>
          </a:stretch>
        </p:blipFill>
        <p:spPr>
          <a:xfrm>
            <a:off x="311700" y="3359600"/>
            <a:ext cx="5237199" cy="1662799"/>
          </a:xfrm>
          <a:prstGeom prst="rect">
            <a:avLst/>
          </a:prstGeom>
          <a:noFill/>
          <a:ln>
            <a:noFill/>
          </a:ln>
        </p:spPr>
      </p:pic>
      <p:sp>
        <p:nvSpPr>
          <p:cNvPr id="130" name="Google Shape;130;p21"/>
          <p:cNvSpPr txBox="1"/>
          <p:nvPr/>
        </p:nvSpPr>
        <p:spPr>
          <a:xfrm>
            <a:off x="913475" y="1644250"/>
            <a:ext cx="2965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omfortaa"/>
                <a:ea typeface="Comfortaa"/>
                <a:cs typeface="Comfortaa"/>
                <a:sym typeface="Comfortaa"/>
              </a:rPr>
              <a:t>Our Competitors</a:t>
            </a:r>
            <a:endParaRPr sz="24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